
<file path=[Content_Types].xml><?xml version="1.0" encoding="utf-8"?>
<Types xmlns="http://schemas.openxmlformats.org/package/2006/content-types">
  <Default Extension="bin" ContentType="application/vnd.ms-office.activeX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ctiveX/activeX1.xml" ContentType="application/vnd.ms-office.activeX+xml"/>
  <Override PartName="/ppt/activeX/activeX2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4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73" r:id="rId6"/>
    <p:sldId id="260" r:id="rId7"/>
    <p:sldId id="27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2" autoAdjust="0"/>
    <p:restoredTop sz="94660"/>
  </p:normalViewPr>
  <p:slideViewPr>
    <p:cSldViewPr snapToGrid="0">
      <p:cViewPr varScale="1">
        <p:scale>
          <a:sx n="87" d="100"/>
          <a:sy n="87" d="100"/>
        </p:scale>
        <p:origin x="170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Curacao’s Energy Mix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8B-4249-815E-29A84E89CE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18B-4249-815E-29A84E89CE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18B-4249-815E-29A84E89CE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18B-4249-815E-29A84E89CE4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Fossil Fuels</c:v>
                </c:pt>
                <c:pt idx="1">
                  <c:v>Wind Energy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8B-4249-815E-29A84E89CE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C496F-0C05-4BFF-A937-15A3C4600B17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69FA4-6D4D-44C8-B79D-4EB340F2A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9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Despite a recent OPEC-driven</a:t>
            </a:r>
            <a:r>
              <a:rPr lang="en-US" baseline="0" dirty="0"/>
              <a:t> downturn in the oil and gas industry, fossil fuel costs have been steadily rising.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69FA4-6D4D-44C8-B79D-4EB340F2AD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67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PDVSA Isla refinery pollution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69FA4-6D4D-44C8-B79D-4EB340F2AD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54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Ta’u</a:t>
            </a:r>
            <a:r>
              <a:rPr lang="en-US" dirty="0"/>
              <a:t> – 100% renewable with Tesla</a:t>
            </a:r>
          </a:p>
          <a:p>
            <a:r>
              <a:rPr lang="en-US" dirty="0"/>
              <a:t>Aruba</a:t>
            </a:r>
          </a:p>
          <a:p>
            <a:r>
              <a:rPr lang="en-US" dirty="0"/>
              <a:t>10</a:t>
            </a:r>
            <a:r>
              <a:rPr lang="en-US" baseline="0" dirty="0"/>
              <a:t> Island challenge – Richard Branson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69FA4-6D4D-44C8-B79D-4EB340F2AD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59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Analysis assumes vertical integration of investor-owned utility. PV plant will be owned and operated by </a:t>
            </a:r>
            <a:r>
              <a:rPr lang="en-US" sz="1400" dirty="0" err="1"/>
              <a:t>Aqualectra</a:t>
            </a:r>
            <a:r>
              <a:rPr lang="en-US" sz="1400" dirty="0"/>
              <a:t>. </a:t>
            </a:r>
            <a:r>
              <a:rPr lang="en-US" sz="1400"/>
              <a:t>Analysis also assumes 100% utilization of power produced from PV system.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69FA4-6D4D-44C8-B79D-4EB340F2AD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64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achieve the 5.5 daily peak sun hours, optimal sites include locations with &gt; 2,100 kWh/m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/year, as shown in the blue circles.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69FA4-6D4D-44C8-B79D-4EB340F2AD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50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Consult with Santa Catharina</a:t>
            </a:r>
            <a:r>
              <a:rPr lang="en-US" baseline="0" dirty="0"/>
              <a:t> and determine ownership.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69FA4-6D4D-44C8-B79D-4EB340F2AD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72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Contact private owner.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69FA4-6D4D-44C8-B79D-4EB340F2AD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66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2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675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0872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14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4103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497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496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11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759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71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4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363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61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469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791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6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9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mginsberg@mastering-green.com" TargetMode="External"/><Relationship Id="rId2" Type="http://schemas.openxmlformats.org/officeDocument/2006/relationships/hyperlink" Target="http://www.mastering-green.com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qualectra.com/files/PDF/fly_energia_bientu_eng.pdf" TargetMode="External"/><Relationship Id="rId2" Type="http://schemas.openxmlformats.org/officeDocument/2006/relationships/hyperlink" Target="http://www.aqualectra.com/files/Tarieven_2016/Dec_Valid_Tariffs_as_per_december_01_2016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ia.gov/library/publications/the-world-factbook/geos/cc.html" TargetMode="External"/><Relationship Id="rId4" Type="http://schemas.openxmlformats.org/officeDocument/2006/relationships/hyperlink" Target="http://solargis.info/imaps/#c=12.145325,-68.85915&amp;z=11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fomine.com/ChartsAndData/ChartBuilder.aspx?z=f&amp;gf=145246.USD.st&amp;dr=max&amp;cd=1" TargetMode="External"/><Relationship Id="rId3" Type="http://schemas.openxmlformats.org/officeDocument/2006/relationships/control" Target="../activeX/activeX2.xml"/><Relationship Id="rId7" Type="http://schemas.openxmlformats.org/officeDocument/2006/relationships/image" Target="../media/image4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image" Target="../media/image2.wm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Curacao Stage One Utility-Scale Solar PV Assessment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Presentation to </a:t>
            </a:r>
            <a:r>
              <a:rPr lang="en-US" dirty="0" err="1"/>
              <a:t>Aqualectra</a:t>
            </a:r>
            <a:endParaRPr lang="en-US" dirty="0"/>
          </a:p>
          <a:p>
            <a:r>
              <a:rPr lang="en-US" dirty="0"/>
              <a:t>Michael Ginsberg, Mastering Green</a:t>
            </a:r>
          </a:p>
          <a:p>
            <a:r>
              <a:rPr lang="en-US" dirty="0"/>
              <a:t>January 2017</a:t>
            </a:r>
          </a:p>
        </p:txBody>
      </p:sp>
    </p:spTree>
    <p:extLst>
      <p:ext uri="{BB962C8B-B14F-4D97-AF65-F5344CB8AC3E}">
        <p14:creationId xmlns:p14="http://schemas.microsoft.com/office/powerpoint/2010/main" val="1924044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33931" t="15741" r="851" b="16453"/>
          <a:stretch/>
        </p:blipFill>
        <p:spPr bwMode="auto">
          <a:xfrm>
            <a:off x="759868" y="1270000"/>
            <a:ext cx="7540753" cy="51006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/>
          <p:cNvSpPr/>
          <p:nvPr/>
        </p:nvSpPr>
        <p:spPr>
          <a:xfrm>
            <a:off x="677334" y="2015231"/>
            <a:ext cx="1666371" cy="176665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380802" y="5038298"/>
            <a:ext cx="1666371" cy="176665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533313" y="4438835"/>
            <a:ext cx="1442355" cy="117185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478175" y="2370337"/>
            <a:ext cx="2583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&gt; 2,100 </a:t>
            </a:r>
            <a:r>
              <a:rPr lang="en-US" b="1" i="1" dirty="0"/>
              <a:t>kWh/m</a:t>
            </a:r>
            <a:r>
              <a:rPr lang="en-US" b="1" i="1" baseline="30000" dirty="0"/>
              <a:t>2</a:t>
            </a:r>
            <a:r>
              <a:rPr lang="en-US" b="1" i="1" dirty="0"/>
              <a:t>/year</a:t>
            </a:r>
          </a:p>
          <a:p>
            <a:endParaRPr lang="en-US" b="1" i="1" dirty="0"/>
          </a:p>
          <a:p>
            <a:r>
              <a:rPr lang="en-US" b="1" dirty="0"/>
              <a:t>&gt;/=5.5 Peak Sun Hours/day</a:t>
            </a:r>
          </a:p>
        </p:txBody>
      </p:sp>
    </p:spTree>
    <p:extLst>
      <p:ext uri="{BB962C8B-B14F-4D97-AF65-F5344CB8AC3E}">
        <p14:creationId xmlns:p14="http://schemas.microsoft.com/office/powerpoint/2010/main" val="3416953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Density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46030" t="51311" r="38594" b="28670"/>
          <a:stretch/>
        </p:blipFill>
        <p:spPr bwMode="auto">
          <a:xfrm>
            <a:off x="332148" y="1412137"/>
            <a:ext cx="5793444" cy="44204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7" t="22900" r="1305" b="59600"/>
          <a:stretch/>
        </p:blipFill>
        <p:spPr bwMode="auto">
          <a:xfrm>
            <a:off x="6214368" y="2397265"/>
            <a:ext cx="1633491" cy="3497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67595" y="1194336"/>
            <a:ext cx="2219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&lt; five inhabitants/km</a:t>
            </a:r>
            <a:r>
              <a:rPr lang="en-US" b="1" baseline="30000" dirty="0"/>
              <a:t>2</a:t>
            </a:r>
            <a:r>
              <a:rPr lang="en-US" b="1" dirty="0"/>
              <a:t> </a:t>
            </a:r>
          </a:p>
        </p:txBody>
      </p:sp>
      <p:sp>
        <p:nvSpPr>
          <p:cNvPr id="7" name="Oval 6"/>
          <p:cNvSpPr/>
          <p:nvPr/>
        </p:nvSpPr>
        <p:spPr>
          <a:xfrm>
            <a:off x="3963552" y="4305669"/>
            <a:ext cx="1185497" cy="1078857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51676" y="1879379"/>
            <a:ext cx="1052332" cy="123865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27209" y="3830494"/>
            <a:ext cx="1666371" cy="47517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01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Terrain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22109" t="15742" r="1661" b="21429"/>
          <a:stretch/>
        </p:blipFill>
        <p:spPr bwMode="auto">
          <a:xfrm>
            <a:off x="537841" y="1684436"/>
            <a:ext cx="8322074" cy="4627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40497" y="1130438"/>
            <a:ext cx="221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Even terrain</a:t>
            </a:r>
          </a:p>
        </p:txBody>
      </p:sp>
      <p:sp>
        <p:nvSpPr>
          <p:cNvPr id="6" name="Oval 5"/>
          <p:cNvSpPr/>
          <p:nvPr/>
        </p:nvSpPr>
        <p:spPr>
          <a:xfrm>
            <a:off x="5335480" y="5717219"/>
            <a:ext cx="1198485" cy="59480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376425" y="4584997"/>
            <a:ext cx="1198485" cy="59480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335480" y="3986074"/>
            <a:ext cx="390617" cy="47939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338656" y="5179801"/>
            <a:ext cx="390617" cy="47939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17684" y="3681879"/>
            <a:ext cx="81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9273" y="4810469"/>
            <a:ext cx="70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57850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Ownership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Site 1</a:t>
            </a:r>
          </a:p>
          <a:p>
            <a:pPr lvl="1"/>
            <a:r>
              <a:rPr lang="en-US" sz="2000" dirty="0"/>
              <a:t>Consult with Santa Catharina and Government of Curacao </a:t>
            </a:r>
          </a:p>
          <a:p>
            <a:pPr lvl="1"/>
            <a:endParaRPr lang="en-US" sz="2000" dirty="0"/>
          </a:p>
          <a:p>
            <a:r>
              <a:rPr lang="en-US" sz="2000" b="1" dirty="0"/>
              <a:t>Site 2</a:t>
            </a:r>
          </a:p>
          <a:p>
            <a:pPr lvl="1"/>
            <a:r>
              <a:rPr lang="en-US" sz="2000" dirty="0"/>
              <a:t>Privately owned</a:t>
            </a:r>
          </a:p>
        </p:txBody>
      </p:sp>
    </p:spTree>
    <p:extLst>
      <p:ext uri="{BB962C8B-B14F-4D97-AF65-F5344CB8AC3E}">
        <p14:creationId xmlns:p14="http://schemas.microsoft.com/office/powerpoint/2010/main" val="3797558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1: Northeast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58047" y="1404800"/>
            <a:ext cx="24857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Location: Santa Catharina/</a:t>
            </a:r>
            <a:r>
              <a:rPr lang="en-US" b="1" dirty="0" err="1"/>
              <a:t>Labadera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Total area: 1.22 km</a:t>
            </a:r>
            <a:r>
              <a:rPr lang="en-US" b="1" baseline="30000" dirty="0"/>
              <a:t>2</a:t>
            </a:r>
            <a:r>
              <a:rPr lang="en-US" b="1" dirty="0"/>
              <a:t> </a:t>
            </a:r>
          </a:p>
          <a:p>
            <a:endParaRPr lang="en-US" b="1" dirty="0"/>
          </a:p>
          <a:p>
            <a:r>
              <a:rPr lang="en-US" b="1" dirty="0"/>
              <a:t>Modules: 488,572 (350 watt high efficiency)</a:t>
            </a:r>
          </a:p>
          <a:p>
            <a:endParaRPr lang="en-US" b="1" dirty="0"/>
          </a:p>
          <a:p>
            <a:r>
              <a:rPr lang="en-US" b="1" dirty="0"/>
              <a:t>Capacity: 171 MW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30427" t="11453" r="13045" b="5294"/>
          <a:stretch/>
        </p:blipFill>
        <p:spPr bwMode="auto">
          <a:xfrm>
            <a:off x="847127" y="1270000"/>
            <a:ext cx="5899902" cy="5397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9144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2: Eastern End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3154" y="1724396"/>
            <a:ext cx="24857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Location: Eastern End – Private Property </a:t>
            </a:r>
          </a:p>
          <a:p>
            <a:endParaRPr lang="en-US" b="1" dirty="0"/>
          </a:p>
          <a:p>
            <a:r>
              <a:rPr lang="en-US" b="1" dirty="0"/>
              <a:t>Total area: 1.22 km</a:t>
            </a:r>
            <a:r>
              <a:rPr lang="en-US" b="1" baseline="30000" dirty="0"/>
              <a:t>2</a:t>
            </a:r>
            <a:r>
              <a:rPr lang="en-US" b="1" dirty="0"/>
              <a:t> </a:t>
            </a:r>
          </a:p>
          <a:p>
            <a:endParaRPr lang="en-US" b="1" dirty="0"/>
          </a:p>
          <a:p>
            <a:r>
              <a:rPr lang="en-US" b="1" dirty="0"/>
              <a:t>Modules: 488,572 (350 watt high efficiency)</a:t>
            </a:r>
          </a:p>
          <a:p>
            <a:endParaRPr lang="en-US" b="1" dirty="0"/>
          </a:p>
          <a:p>
            <a:r>
              <a:rPr lang="en-US" b="1" dirty="0"/>
              <a:t>Capacity: 171 MW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29630" t="10428" r="10535" b="5462"/>
          <a:stretch/>
        </p:blipFill>
        <p:spPr bwMode="auto">
          <a:xfrm>
            <a:off x="1136578" y="1265390"/>
            <a:ext cx="5906135" cy="5534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3181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79589"/>
            <a:ext cx="8596668" cy="3880773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/>
              <a:t>Investigation of property ownership for selected areas.</a:t>
            </a:r>
          </a:p>
          <a:p>
            <a:r>
              <a:rPr lang="en-US" sz="1900" dirty="0"/>
              <a:t>Physical inspection of sites to confirm optimal selection, including shading. Verify through NREL’s System Advisor Model (SAM).</a:t>
            </a:r>
          </a:p>
          <a:p>
            <a:r>
              <a:rPr lang="en-US" sz="1900" dirty="0"/>
              <a:t>Comprehensive estimate for solar PV system cost, including grid upgrades required.</a:t>
            </a:r>
          </a:p>
          <a:p>
            <a:r>
              <a:rPr lang="en-US" sz="1900" dirty="0"/>
              <a:t>Consideration of upgrades to grid needed to accommodate solar PV system: battery storage (i.e. what occurs when production exceeds demand), transmission infrastructure, voltage regulation, etc.</a:t>
            </a:r>
          </a:p>
          <a:p>
            <a:r>
              <a:rPr lang="en-US" sz="1900" dirty="0"/>
              <a:t>Comprehensive financial model to incorporate discount rates. Verify through NREL’s System Advisor Model (SAM).</a:t>
            </a:r>
          </a:p>
          <a:p>
            <a:r>
              <a:rPr lang="en-US" sz="1900" dirty="0"/>
              <a:t>Consideration of PPA (power purchase agreement) and BOOT (build, own, operate, transfer) mechanisms.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916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43137"/>
            <a:ext cx="8596668" cy="47363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/>
              <a:t>Let’s begin! </a:t>
            </a:r>
            <a:r>
              <a:rPr lang="en-US" sz="2000" b="1" dirty="0" err="1"/>
              <a:t>Lagá</a:t>
            </a:r>
            <a:r>
              <a:rPr lang="en-US" sz="2000" b="1" dirty="0"/>
              <a:t> </a:t>
            </a:r>
            <a:r>
              <a:rPr lang="en-US" sz="2000" b="1" dirty="0" err="1"/>
              <a:t>nos</a:t>
            </a:r>
            <a:r>
              <a:rPr lang="en-US" sz="2000" b="1" dirty="0"/>
              <a:t> </a:t>
            </a:r>
            <a:r>
              <a:rPr lang="en-US" sz="2000" b="1" dirty="0" err="1"/>
              <a:t>cuminsá</a:t>
            </a:r>
            <a:r>
              <a:rPr lang="en-US" sz="2000" b="1" dirty="0"/>
              <a:t>!</a:t>
            </a:r>
            <a:endParaRPr lang="en-US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Contact:</a:t>
            </a:r>
          </a:p>
          <a:p>
            <a:pPr marL="0" indent="0" algn="ctr">
              <a:buNone/>
            </a:pPr>
            <a:r>
              <a:rPr lang="en-US" dirty="0"/>
              <a:t>Ginsberg Integrated Sustainability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92D050"/>
                </a:solidFill>
                <a:hlinkClick r:id="rId2"/>
              </a:rPr>
              <a:t>www.mastering-green.com</a:t>
            </a:r>
            <a:r>
              <a:rPr lang="en-US" b="1" dirty="0">
                <a:solidFill>
                  <a:srgbClr val="92D050"/>
                </a:solidFill>
              </a:rPr>
              <a:t> </a:t>
            </a:r>
          </a:p>
          <a:p>
            <a:pPr marL="0" indent="0" algn="ctr">
              <a:buNone/>
            </a:pPr>
            <a:endParaRPr lang="en-US" b="1" dirty="0">
              <a:solidFill>
                <a:srgbClr val="92D050"/>
              </a:solidFill>
            </a:endParaRPr>
          </a:p>
          <a:p>
            <a:pPr marL="0" indent="0" algn="ctr">
              <a:buNone/>
            </a:pPr>
            <a:r>
              <a:rPr lang="en-US" b="1" dirty="0"/>
              <a:t>Michael Ginsberg, CEO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92D050"/>
                </a:solidFill>
                <a:hlinkClick r:id="rId3"/>
              </a:rPr>
              <a:t>mginsberg@mastering-green.com</a:t>
            </a:r>
            <a:r>
              <a:rPr lang="en-US" b="1" dirty="0">
                <a:solidFill>
                  <a:srgbClr val="92D05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dirty="0"/>
              <a:t>Mobile: +5999-526-6453</a:t>
            </a:r>
          </a:p>
          <a:p>
            <a:pPr marL="0" indent="0" algn="ctr">
              <a:buNone/>
            </a:pPr>
            <a:r>
              <a:rPr lang="en-US" dirty="0"/>
              <a:t>U.S.: 203-967-4501</a:t>
            </a:r>
          </a:p>
        </p:txBody>
      </p:sp>
    </p:spTree>
    <p:extLst>
      <p:ext uri="{BB962C8B-B14F-4D97-AF65-F5344CB8AC3E}">
        <p14:creationId xmlns:p14="http://schemas.microsoft.com/office/powerpoint/2010/main" val="424878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"</a:t>
            </a:r>
            <a:r>
              <a:rPr lang="en-US" dirty="0" err="1"/>
              <a:t>Aqualectra</a:t>
            </a:r>
            <a:r>
              <a:rPr lang="en-US" dirty="0"/>
              <a:t> tariffs." </a:t>
            </a:r>
            <a:r>
              <a:rPr lang="en-US" dirty="0" err="1"/>
              <a:t>Aqualectra</a:t>
            </a:r>
            <a:r>
              <a:rPr lang="en-US" dirty="0"/>
              <a:t>. December 1, 2016. </a:t>
            </a:r>
            <a:r>
              <a:rPr lang="en-US" u="sng" dirty="0">
                <a:hlinkClick r:id="rId2"/>
              </a:rPr>
              <a:t>http://www.aqualectra.com/files/Tarieven_2016/Dec_Valid_Tariffs_as_per_december_01_2016.pdf</a:t>
            </a:r>
            <a:r>
              <a:rPr lang="en-US" dirty="0"/>
              <a:t>.  </a:t>
            </a:r>
          </a:p>
          <a:p>
            <a:endParaRPr lang="en-US" dirty="0"/>
          </a:p>
          <a:p>
            <a:r>
              <a:rPr lang="en-US" dirty="0"/>
              <a:t>"Can we live with wind energy?" </a:t>
            </a:r>
            <a:r>
              <a:rPr lang="en-US" dirty="0" err="1"/>
              <a:t>Aqualectra</a:t>
            </a:r>
            <a:r>
              <a:rPr lang="en-US" dirty="0"/>
              <a:t>. Accessed December 10, 2016. </a:t>
            </a:r>
            <a:r>
              <a:rPr lang="en-US" dirty="0">
                <a:hlinkClick r:id="rId3"/>
              </a:rPr>
              <a:t>h</a:t>
            </a:r>
            <a:r>
              <a:rPr lang="en-US" u="sng" dirty="0">
                <a:hlinkClick r:id="rId3"/>
              </a:rPr>
              <a:t>ttp://www.aqualectra.com/files/PDF/fly_energia_bientu_eng.pdf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"</a:t>
            </a:r>
            <a:r>
              <a:rPr lang="en-US" dirty="0" err="1"/>
              <a:t>Solargis</a:t>
            </a:r>
            <a:r>
              <a:rPr lang="en-US" dirty="0"/>
              <a:t>." SOLAR GIS MAPS. Accessed December 10, 2016. </a:t>
            </a:r>
            <a:r>
              <a:rPr lang="en-US" u="sng" dirty="0">
                <a:hlinkClick r:id="rId4"/>
              </a:rPr>
              <a:t>http://solargis.info/imaps/#c=12.145325,-68.85915&amp;z=11</a:t>
            </a:r>
            <a:r>
              <a:rPr lang="en-US" dirty="0"/>
              <a:t>. Satellite-derived irradiance database.   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"The World </a:t>
            </a:r>
            <a:r>
              <a:rPr lang="en-US" dirty="0" err="1"/>
              <a:t>Factbook</a:t>
            </a:r>
            <a:r>
              <a:rPr lang="en-US" dirty="0"/>
              <a:t>: CURACAO." Central Intelligence Agency. Accessed December 10, 2016.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u="sng" dirty="0">
                <a:hlinkClick r:id="rId5"/>
              </a:rPr>
              <a:t>https://www.cia.gov/library/publications/the-world-factbook/geos/cc.html</a:t>
            </a:r>
            <a:r>
              <a:rPr lang="en-US" dirty="0"/>
              <a:t>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59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Us: </a:t>
            </a:r>
            <a:br>
              <a:rPr lang="en-US" dirty="0"/>
            </a:br>
            <a:r>
              <a:rPr lang="en-US" dirty="0"/>
              <a:t>Mastering Green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9571566" cy="4583111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Mastering Green</a:t>
            </a:r>
          </a:p>
          <a:p>
            <a:pPr lvl="1"/>
            <a:r>
              <a:rPr lang="en-US" sz="1800" dirty="0"/>
              <a:t>Solar PV design and installation</a:t>
            </a:r>
          </a:p>
          <a:p>
            <a:pPr lvl="1"/>
            <a:r>
              <a:rPr lang="en-US" sz="1800" dirty="0"/>
              <a:t>Sustainability reporting</a:t>
            </a:r>
          </a:p>
          <a:p>
            <a:pPr lvl="1"/>
            <a:r>
              <a:rPr lang="en-US" sz="1800" dirty="0"/>
              <a:t>Green buildings</a:t>
            </a:r>
          </a:p>
          <a:p>
            <a:pPr lvl="1"/>
            <a:endParaRPr lang="en-US" sz="1800" dirty="0"/>
          </a:p>
          <a:p>
            <a:r>
              <a:rPr lang="en-US" b="1" dirty="0"/>
              <a:t>Michael Ginsberg, CEO</a:t>
            </a:r>
          </a:p>
          <a:p>
            <a:pPr lvl="1"/>
            <a:r>
              <a:rPr lang="en-US" sz="1800" dirty="0"/>
              <a:t>10+ years consulting for US and International Governments on solar PV, energy management and policy, green buildings, and facilities maintenance</a:t>
            </a:r>
          </a:p>
          <a:p>
            <a:pPr lvl="1"/>
            <a:r>
              <a:rPr lang="en-US" sz="1800" dirty="0"/>
              <a:t>Doctoral Candidate, Solar PV Grid Integration, School of Engineering and Applied Science, Columbia University</a:t>
            </a:r>
          </a:p>
          <a:p>
            <a:pPr lvl="1"/>
            <a:r>
              <a:rPr lang="en-US" sz="1800" dirty="0"/>
              <a:t>MS Sustainability Management, Columbia University</a:t>
            </a:r>
          </a:p>
          <a:p>
            <a:pPr lvl="1"/>
            <a:r>
              <a:rPr lang="en-US" sz="1800" dirty="0"/>
              <a:t>LEED AP O+M</a:t>
            </a:r>
          </a:p>
          <a:p>
            <a:pPr lvl="1"/>
            <a:r>
              <a:rPr lang="en-US" sz="1800" dirty="0"/>
              <a:t>NABCEP PV Associate</a:t>
            </a:r>
          </a:p>
          <a:p>
            <a:pPr lvl="1"/>
            <a:r>
              <a:rPr lang="en-US" sz="1800" dirty="0"/>
              <a:t>Certified Energy Manager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92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Curacao’s Energy Mix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2008 Demand: 968,000 MWh </a:t>
            </a:r>
          </a:p>
          <a:p>
            <a:r>
              <a:rPr lang="en-US" dirty="0"/>
              <a:t>70 percent fossil fuels</a:t>
            </a:r>
          </a:p>
          <a:p>
            <a:r>
              <a:rPr lang="en-US" dirty="0"/>
              <a:t>30 percent wind energy</a:t>
            </a:r>
          </a:p>
          <a:p>
            <a:pPr lvl="1"/>
            <a:r>
              <a:rPr lang="en-US" dirty="0"/>
              <a:t>Four wind farms 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696502067"/>
              </p:ext>
            </p:extLst>
          </p:nvPr>
        </p:nvGraphicFramePr>
        <p:xfrm>
          <a:off x="4182139" y="1850065"/>
          <a:ext cx="4631070" cy="3678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43849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Unpredictable Coal and Natural Gas Costs 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58627" y="1930400"/>
            <a:ext cx="2376053" cy="3880773"/>
          </a:xfrm>
        </p:spPr>
        <p:txBody>
          <a:bodyPr/>
          <a:lstStyle/>
          <a:p>
            <a:r>
              <a:rPr lang="en-US" dirty="0"/>
              <a:t>Imported</a:t>
            </a:r>
          </a:p>
          <a:p>
            <a:r>
              <a:rPr lang="en-US" dirty="0"/>
              <a:t>Variable</a:t>
            </a:r>
          </a:p>
          <a:p>
            <a:r>
              <a:rPr lang="en-US" dirty="0"/>
              <a:t>Rising long term</a:t>
            </a:r>
          </a:p>
          <a:p>
            <a:endParaRPr lang="en-US" dirty="0"/>
          </a:p>
        </p:txBody>
      </p:sp>
      <p:pic>
        <p:nvPicPr>
          <p:cNvPr id="1028" name="Picture 4" descr="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74" y="2062147"/>
            <a:ext cx="3276519" cy="195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aticseekingalpha.a.ssl.fastly.net/uploads/2016/3/22/16392-145869870311227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762" y="3040472"/>
            <a:ext cx="4873459" cy="309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 flipV="1">
            <a:off x="3436243" y="2281044"/>
            <a:ext cx="7022873" cy="780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cs typeface="Arial" panose="020B0604020202020204" pitchFamily="34" charset="0"/>
              </a:rPr>
              <a:t>                            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cs typeface="Arial" panose="020B0604020202020204" pitchFamily="34" charset="0"/>
              </a:rPr>
              <a:t>...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780000"/>
                </a:solidFill>
                <a:effectLst/>
                <a:latin typeface="inherit"/>
                <a:cs typeface="Arial" panose="020B0604020202020204" pitchFamily="34" charset="0"/>
                <a:hlinkClick r:id="rId8"/>
              </a:rPr>
              <a:t>more customization options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2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cs typeface="Arial" panose="020B0604020202020204" pitchFamily="34" charset="0"/>
              </a:rPr>
            </a:br>
            <a:endParaRPr kumimoji="0" lang="en-US" altLang="en-US" sz="240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inherit"/>
              <a:cs typeface="Arial" panose="020B0604020202020204" pitchFamily="34" charset="0"/>
            </a:endParaRPr>
          </a:p>
        </p:txBody>
      </p:sp>
      <p:pic>
        <p:nvPicPr>
          <p:cNvPr id="1032" name="Picture 8" descr="Historical Coal Prices - Coal Price History Ch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471" y="4216129"/>
            <a:ext cx="3482311" cy="248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93" name="HTMLSelect1" r:id="rId2" imgW="2446200" imgH="228600"/>
        </mc:Choice>
        <mc:Fallback>
          <p:control name="HTMLSelect1" r:id="rId2" imgW="2446200" imgH="228600">
            <p:pic>
              <p:nvPicPr>
                <p:cNvPr id="6" name="HTMLSelect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3436938" y="6237288"/>
                  <a:ext cx="2422525" cy="1524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4" name="HTMLSelect2" r:id="rId3" imgW="1440360" imgH="228600"/>
        </mc:Choice>
        <mc:Fallback>
          <p:control name="HTMLSelect2" r:id="rId3" imgW="1440360" imgH="228600">
            <p:pic>
              <p:nvPicPr>
                <p:cNvPr id="7" name="HTMLSelect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3436938" y="6237288"/>
                  <a:ext cx="1433512" cy="1524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014858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Health &amp; International Image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481" t="8056" r="35741" b="6111"/>
          <a:stretch/>
        </p:blipFill>
        <p:spPr>
          <a:xfrm>
            <a:off x="853439" y="1447532"/>
            <a:ext cx="4165127" cy="4515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0847" t="16667" r="27725" b="4524"/>
          <a:stretch/>
        </p:blipFill>
        <p:spPr>
          <a:xfrm>
            <a:off x="5518429" y="1200592"/>
            <a:ext cx="3755573" cy="476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54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Independence through Renewable Energy</a:t>
            </a:r>
          </a:p>
        </p:txBody>
      </p:sp>
      <p:pic>
        <p:nvPicPr>
          <p:cNvPr id="3074" name="Picture 2" descr="Tesla SolarCity Is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51" y="1858536"/>
            <a:ext cx="2885150" cy="343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6439" y="5493834"/>
            <a:ext cx="201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Ta’u</a:t>
            </a:r>
            <a:r>
              <a:rPr lang="en-US" dirty="0"/>
              <a:t>, American Samoa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437" t="19326" r="25161" b="4787"/>
          <a:stretch/>
        </p:blipFill>
        <p:spPr>
          <a:xfrm>
            <a:off x="4975668" y="1673157"/>
            <a:ext cx="4622748" cy="464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07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What If I Told You…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841501"/>
            <a:ext cx="8911166" cy="4199862"/>
          </a:xfrm>
        </p:spPr>
        <p:txBody>
          <a:bodyPr/>
          <a:lstStyle/>
          <a:p>
            <a:r>
              <a:rPr lang="en-US" sz="2400" b="1" dirty="0"/>
              <a:t>Solar PV could provide at least 30% of Curacao’s energy mix</a:t>
            </a:r>
          </a:p>
          <a:p>
            <a:pPr lvl="1"/>
            <a:r>
              <a:rPr lang="en-US" sz="2000" dirty="0"/>
              <a:t>At an upfront cost of $256,500,000 USD for 171 MW of installed PV capacity</a:t>
            </a:r>
          </a:p>
          <a:p>
            <a:pPr lvl="1"/>
            <a:r>
              <a:rPr lang="en-US" sz="2000" dirty="0"/>
              <a:t>Annual income of $81,312,000 USD</a:t>
            </a:r>
          </a:p>
          <a:p>
            <a:pPr lvl="1"/>
            <a:r>
              <a:rPr lang="en-US" sz="2000" dirty="0"/>
              <a:t>3.2 year payback period</a:t>
            </a:r>
          </a:p>
          <a:p>
            <a:pPr lvl="1"/>
            <a:r>
              <a:rPr lang="en-US" sz="2000" dirty="0"/>
              <a:t>32% rate of return</a:t>
            </a:r>
          </a:p>
          <a:p>
            <a:pPr lvl="1"/>
            <a:r>
              <a:rPr lang="en-US" sz="2000" dirty="0"/>
              <a:t>Lifetime value of $1,776,300,000 USD</a:t>
            </a:r>
          </a:p>
        </p:txBody>
      </p:sp>
    </p:spTree>
    <p:extLst>
      <p:ext uri="{BB962C8B-B14F-4D97-AF65-F5344CB8AC3E}">
        <p14:creationId xmlns:p14="http://schemas.microsoft.com/office/powerpoint/2010/main" val="3463006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Curacao’s Solar Resource	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33931" t="15741" r="851" b="16453"/>
          <a:stretch/>
        </p:blipFill>
        <p:spPr bwMode="auto">
          <a:xfrm>
            <a:off x="805127" y="1597981"/>
            <a:ext cx="6491442" cy="4497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72652" y="2175522"/>
            <a:ext cx="21927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2,000 – 2,250 kWh/m</a:t>
            </a:r>
            <a:r>
              <a:rPr lang="en-US" sz="2000" baseline="30000" dirty="0"/>
              <a:t>2</a:t>
            </a:r>
            <a:r>
              <a:rPr lang="en-US" sz="2000" dirty="0"/>
              <a:t> of annual solar 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5.5 – 6.2 peak sun hours/day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3368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Irradiance</a:t>
            </a:r>
          </a:p>
          <a:p>
            <a:r>
              <a:rPr lang="en-US" sz="2600" dirty="0"/>
              <a:t>Terrain</a:t>
            </a:r>
          </a:p>
          <a:p>
            <a:r>
              <a:rPr lang="en-US" sz="2600" dirty="0"/>
              <a:t>Population Density</a:t>
            </a:r>
          </a:p>
          <a:p>
            <a:r>
              <a:rPr lang="en-US" sz="2600" dirty="0"/>
              <a:t>Land Ownership Status</a:t>
            </a:r>
          </a:p>
          <a:p>
            <a:endParaRPr lang="en-US" sz="26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91659550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249</TotalTime>
  <Words>714</Words>
  <Application>Microsoft Office PowerPoint</Application>
  <PresentationFormat>Widescreen</PresentationFormat>
  <Paragraphs>126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inherit</vt:lpstr>
      <vt:lpstr>Trebuchet MS</vt:lpstr>
      <vt:lpstr>Wingdings 3</vt:lpstr>
      <vt:lpstr>Facet</vt:lpstr>
      <vt:lpstr>Curacao Stage One Utility-Scale Solar PV Assessment </vt:lpstr>
      <vt:lpstr>About Us:  Mastering Green</vt:lpstr>
      <vt:lpstr>Curacao’s Energy Mix</vt:lpstr>
      <vt:lpstr>Unpredictable Coal and Natural Gas Costs  </vt:lpstr>
      <vt:lpstr>Public Health &amp; International Image</vt:lpstr>
      <vt:lpstr>Energy Independence through Renewable Energy</vt:lpstr>
      <vt:lpstr>But What If I Told You…</vt:lpstr>
      <vt:lpstr>Curacao’s Solar Resource </vt:lpstr>
      <vt:lpstr>Site Selection</vt:lpstr>
      <vt:lpstr>Irradiance</vt:lpstr>
      <vt:lpstr>Population Density</vt:lpstr>
      <vt:lpstr>Terrain</vt:lpstr>
      <vt:lpstr>Land Ownership Status</vt:lpstr>
      <vt:lpstr>Site 1: Northeast</vt:lpstr>
      <vt:lpstr>Site 2: Eastern End</vt:lpstr>
      <vt:lpstr>Next Steps </vt:lpstr>
      <vt:lpstr>Questions?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Curacao Stage One Utility-Scale Solar PV Assessment </dc:title>
  <dc:creator>Michael Ginsberg</dc:creator>
  <cp:lastModifiedBy>Michael Ginsberg</cp:lastModifiedBy>
  <cp:revision>163</cp:revision>
  <dcterms:created xsi:type="dcterms:W3CDTF">2016-12-17T01:39:29Z</dcterms:created>
  <dcterms:modified xsi:type="dcterms:W3CDTF">2017-08-23T14:56:51Z</dcterms:modified>
</cp:coreProperties>
</file>